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6" r:id="rId3"/>
    <p:sldId id="270" r:id="rId4"/>
    <p:sldId id="272" r:id="rId5"/>
    <p:sldId id="273" r:id="rId6"/>
    <p:sldId id="274" r:id="rId7"/>
    <p:sldId id="268" r:id="rId8"/>
    <p:sldId id="269" r:id="rId9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BC9"/>
    <a:srgbClr val="1B3BB9"/>
    <a:srgbClr val="00339E"/>
    <a:srgbClr val="1B3BA3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108" d="100"/>
          <a:sy n="108" d="100"/>
        </p:scale>
        <p:origin x="10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viewProps" Target="viewProps.xml" /><Relationship Id="rId5" Type="http://schemas.openxmlformats.org/officeDocument/2006/relationships/slide" Target="slides/slide4.xml" /><Relationship Id="rId10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DD2FAD-F789-AE61-5C41-ABAC8F7EB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01DC4-31E0-4365-9219-E31FCE2841B7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ED2E3B-13D3-A590-49F0-A0D613008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5E2431-A59D-4DF2-E0B7-86434CF2C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099E2-FA53-40F2-8C34-6B30B1115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915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D42019-EB07-5D86-5D1C-98B748C60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41015-8A88-47ED-AE36-10A202AA8503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F0511D-081B-3962-DFDB-A58C77E68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580AA2-D5FB-CA85-E3E1-34391DBEB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BAEE3-D623-493F-8533-B9EEE09EB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04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DB3771-E622-DB42-AD3A-4F473F1B7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6F38F-70D4-42CC-82AD-370E07748BF0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122838-70E1-091F-05DC-69B6A71FD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762150-DC9A-A061-243B-E4F39DF09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0EC0B-B8B5-4D2E-900F-DD61FA624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4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CC2123-CC87-1D13-0BD8-8E9721F3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164C0-C7F6-4A7F-B5A3-77D149C35E52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BF9828-9CFF-B907-43B0-37B799D74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52B0CF-1DE1-3385-EE0E-8F4853DDA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5FF0B-72D8-4EEE-9A3F-6F6D210BB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90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E036C3-EC3F-786B-C7B2-B53281ED1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04B-C310-4652-A568-E00AC23B5767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9C75D8-79F5-76CA-A410-1FCC66B53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208142-F5DB-D2DD-33F7-6F37A91F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7EADA-7291-4D37-B5BA-F9832868F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43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915EF93-5515-2E4C-0E1C-8DAC4765D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5E0F1-CBFA-4401-81E2-50589324DA92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A92635A4-AC6E-DE04-9921-74FF9BE20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897EBCE2-BD4C-039A-0476-D84D65F7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E0A9C-A089-4DAC-B18D-55CB7B09E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785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6ED7B68E-FB73-CBB4-3706-157CA1796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D4E37-7374-45BA-ABE7-566375C90108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2A621834-1A83-4ED3-0315-236A90D49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4507B96A-F3D7-AFF9-3CF3-1CF8E917E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C9662-4FE7-4E08-92F4-64B8C243B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64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2EAC25CA-2FE9-FE7B-1532-62787B4E3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D6D23-4FE3-4241-A7A5-6CA37C9B05F6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8A96A1BD-FDEE-C62B-4F26-4B57E0045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92D28FE8-DBE2-89FB-BD4D-6673B609F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F0569-FCB7-4A82-8D4D-707673A00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4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A4D1ECBD-7D4E-6408-0348-E3BD052E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28DA9-B575-4113-A06B-DFF953415164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C44D55CF-03A8-E7C7-0B22-8AEC4C143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28552019-C098-88D9-C24C-CC70A3BE5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6E2FE-ED27-45F1-8178-DEF594586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21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0D3C05DF-3D97-193E-375B-AAEB63A2D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A0426-6BD7-4253-9860-A2D6B319DB81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C478DA8A-B860-B614-6214-F33498C70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4FFDAFCF-801E-085A-94C0-F246937C2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5B19B-9C8A-41C3-8205-2652FC1A5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69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71145C16-8F4B-CFAB-83A2-C04AB32FA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98156-C230-44D3-AD14-68B7F4A568AB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A27E643C-CCCB-612F-C5A1-F6054514B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F24FD770-D8B4-F602-6055-392B79DAB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3A251-9F5B-4461-826C-ECC5CF6CD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597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CC2DCA0F-1C60-2556-8747-0A8AB80D28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FCB738F6-ED60-0F0F-E036-044DFCC6AC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4DBF79-4EAD-B7E9-35FD-C2BADDC03A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5D4A86-2417-43DD-8E5F-0E92CBF9ADEA}" type="datetimeFigureOut">
              <a:rPr lang="ru-RU"/>
              <a:pPr>
                <a:defRPr/>
              </a:pPr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55523E-7C57-DB7B-E0F3-A5C59DF024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96C362-D4C2-F92D-CFEF-BE2A757E73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2CD937-9209-4232-8FAE-FBBF40C39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7.jpg" /><Relationship Id="rId5" Type="http://schemas.openxmlformats.org/officeDocument/2006/relationships/image" Target="../media/image6.png" /><Relationship Id="rId4" Type="http://schemas.openxmlformats.org/officeDocument/2006/relationships/image" Target="../media/image5.pn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8.jpg" /><Relationship Id="rId5" Type="http://schemas.openxmlformats.org/officeDocument/2006/relationships/image" Target="../media/image6.png" /><Relationship Id="rId4" Type="http://schemas.openxmlformats.org/officeDocument/2006/relationships/image" Target="../media/image5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9.jpg" /><Relationship Id="rId5" Type="http://schemas.openxmlformats.org/officeDocument/2006/relationships/image" Target="../media/image6.png" /><Relationship Id="rId4" Type="http://schemas.openxmlformats.org/officeDocument/2006/relationships/image" Target="../media/image5.pn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6.png" /><Relationship Id="rId4" Type="http://schemas.openxmlformats.org/officeDocument/2006/relationships/image" Target="../media/image5.png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 /><Relationship Id="rId3" Type="http://schemas.openxmlformats.org/officeDocument/2006/relationships/image" Target="../media/image4.png" /><Relationship Id="rId7" Type="http://schemas.openxmlformats.org/officeDocument/2006/relationships/image" Target="../media/image11.jp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0.jpg" /><Relationship Id="rId5" Type="http://schemas.openxmlformats.org/officeDocument/2006/relationships/image" Target="../media/image6.png" /><Relationship Id="rId4" Type="http://schemas.openxmlformats.org/officeDocument/2006/relationships/image" Target="../media/image5.png" /><Relationship Id="rId9" Type="http://schemas.openxmlformats.org/officeDocument/2006/relationships/image" Target="../media/image13.jpg" 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 /><Relationship Id="rId3" Type="http://schemas.openxmlformats.org/officeDocument/2006/relationships/image" Target="../media/image4.png" /><Relationship Id="rId7" Type="http://schemas.openxmlformats.org/officeDocument/2006/relationships/image" Target="../media/image15.jp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4.jpg" /><Relationship Id="rId5" Type="http://schemas.openxmlformats.org/officeDocument/2006/relationships/image" Target="../media/image6.png" /><Relationship Id="rId4" Type="http://schemas.openxmlformats.org/officeDocument/2006/relationships/image" Target="../media/image5.png" /><Relationship Id="rId9" Type="http://schemas.openxmlformats.org/officeDocument/2006/relationships/image" Target="../media/image17.jp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8.jpg" /><Relationship Id="rId5" Type="http://schemas.openxmlformats.org/officeDocument/2006/relationships/image" Target="../media/image6.png" /><Relationship Id="rId4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7">
            <a:extLst>
              <a:ext uri="{FF2B5EF4-FFF2-40B4-BE49-F238E27FC236}">
                <a16:creationId xmlns:a16="http://schemas.microsoft.com/office/drawing/2014/main" id="{D1565A33-C142-2530-5810-289894EDA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05595D-A302-AEF8-8C8D-28184B9B9B0B}"/>
              </a:ext>
            </a:extLst>
          </p:cNvPr>
          <p:cNvSpPr txBox="1"/>
          <p:nvPr/>
        </p:nvSpPr>
        <p:spPr>
          <a:xfrm>
            <a:off x="5434013" y="4068763"/>
            <a:ext cx="675798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Onest Regular" pitchFamily="2" charset="0"/>
            </a:endParaRPr>
          </a:p>
        </p:txBody>
      </p:sp>
      <p:pic>
        <p:nvPicPr>
          <p:cNvPr id="2052" name="Рисунок 1">
            <a:extLst>
              <a:ext uri="{FF2B5EF4-FFF2-40B4-BE49-F238E27FC236}">
                <a16:creationId xmlns:a16="http://schemas.microsoft.com/office/drawing/2014/main" id="{358374F8-9283-D58B-2C01-1D9667973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763" y="1203325"/>
            <a:ext cx="1646237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8">
            <a:extLst>
              <a:ext uri="{FF2B5EF4-FFF2-40B4-BE49-F238E27FC236}">
                <a16:creationId xmlns:a16="http://schemas.microsoft.com/office/drawing/2014/main" id="{3C933698-C308-91DE-50ED-C54273FBD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925" y="2111375"/>
            <a:ext cx="46545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 sz="3200" b="1">
              <a:solidFill>
                <a:srgbClr val="00339E"/>
              </a:solidFill>
              <a:latin typeface="Onest Black"/>
            </a:endParaRPr>
          </a:p>
        </p:txBody>
      </p:sp>
      <p:sp>
        <p:nvSpPr>
          <p:cNvPr id="2054" name="TextBox 2">
            <a:extLst>
              <a:ext uri="{FF2B5EF4-FFF2-40B4-BE49-F238E27FC236}">
                <a16:creationId xmlns:a16="http://schemas.microsoft.com/office/drawing/2014/main" id="{1D6AA965-D649-A6B3-42E8-C2C70F473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013" y="1511560"/>
            <a:ext cx="611728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en-US" sz="3000" b="1" dirty="0">
                <a:solidFill>
                  <a:srgbClr val="1B3BB9"/>
                </a:solidFill>
              </a:rPr>
              <a:t>Роль учителя родного языка и литературы в укреплении единого образовательного пространства (опыт</a:t>
            </a:r>
            <a:r>
              <a:rPr lang="en-US" altLang="en-US" sz="3000" b="1" dirty="0">
                <a:solidFill>
                  <a:srgbClr val="1B3BB9"/>
                </a:solidFill>
              </a:rPr>
              <a:t>,</a:t>
            </a:r>
            <a:r>
              <a:rPr lang="ru-RU" altLang="en-US" sz="3000" b="1" dirty="0">
                <a:solidFill>
                  <a:srgbClr val="1B3BB9"/>
                </a:solidFill>
              </a:rPr>
              <a:t> вызовы</a:t>
            </a:r>
            <a:r>
              <a:rPr lang="en-US" altLang="en-US" sz="3000" b="1" dirty="0">
                <a:solidFill>
                  <a:srgbClr val="1B3BB9"/>
                </a:solidFill>
              </a:rPr>
              <a:t>,</a:t>
            </a:r>
            <a:r>
              <a:rPr lang="ru-RU" altLang="en-US" sz="3000" b="1" dirty="0">
                <a:solidFill>
                  <a:srgbClr val="1B3BB9"/>
                </a:solidFill>
              </a:rPr>
              <a:t> перспективы</a:t>
            </a:r>
            <a:r>
              <a:rPr lang="en-US" altLang="en-US" sz="3000" b="1" dirty="0">
                <a:solidFill>
                  <a:srgbClr val="1B3BB9"/>
                </a:solidFill>
              </a:rPr>
              <a:t>)</a:t>
            </a:r>
            <a:endParaRPr lang="ru-RU" altLang="en-US" sz="3000" b="1" dirty="0">
              <a:solidFill>
                <a:srgbClr val="1B3BB9"/>
              </a:solidFill>
            </a:endParaRPr>
          </a:p>
        </p:txBody>
      </p:sp>
      <p:sp>
        <p:nvSpPr>
          <p:cNvPr id="2055" name="TextBox 3">
            <a:extLst>
              <a:ext uri="{FF2B5EF4-FFF2-40B4-BE49-F238E27FC236}">
                <a16:creationId xmlns:a16="http://schemas.microsoft.com/office/drawing/2014/main" id="{FB0D9042-B767-20C6-AF97-144AFE6B9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4638" y="3560763"/>
            <a:ext cx="71659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en-US" dirty="0"/>
              <a:t> </a:t>
            </a:r>
            <a:r>
              <a:rPr lang="ru-RU" altLang="en-US" sz="2000" dirty="0"/>
              <a:t>Чотчаева Мариям </a:t>
            </a:r>
            <a:r>
              <a:rPr lang="ru-RU" altLang="en-US" sz="2000" dirty="0" err="1"/>
              <a:t>Абдуловна</a:t>
            </a:r>
            <a:endParaRPr lang="ru-RU" altLang="en-US" sz="2000" dirty="0"/>
          </a:p>
          <a:p>
            <a:pPr eaLnBrk="1" hangingPunct="1"/>
            <a:r>
              <a:rPr lang="ru-RU" altLang="en-US" sz="1400" dirty="0"/>
              <a:t>- Учитель высшей категории.</a:t>
            </a:r>
          </a:p>
          <a:p>
            <a:pPr eaLnBrk="1" hangingPunct="1"/>
            <a:r>
              <a:rPr lang="ru-RU" altLang="en-US" sz="1400" dirty="0"/>
              <a:t>- «Почётный работник народного образования РФ».</a:t>
            </a:r>
          </a:p>
          <a:p>
            <a:pPr eaLnBrk="1" hangingPunct="1"/>
            <a:r>
              <a:rPr lang="ru-RU" altLang="en-US" sz="1400" dirty="0"/>
              <a:t>- Советник министерства образования КЧР по развитию и сохранению родного языка.</a:t>
            </a:r>
          </a:p>
          <a:p>
            <a:pPr eaLnBrk="1" hangingPunct="1"/>
            <a:r>
              <a:rPr lang="ru-RU" altLang="en-US" sz="1400" dirty="0"/>
              <a:t>- Победитель регионального этапа и финалист всероссийского этапа конкурса «Лучший учитель родного языка и литературы — 2024»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D5F15D7C-F1F9-00CE-D7FE-811E084C7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22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6">
            <a:extLst>
              <a:ext uri="{FF2B5EF4-FFF2-40B4-BE49-F238E27FC236}">
                <a16:creationId xmlns:a16="http://schemas.microsoft.com/office/drawing/2014/main" id="{DBE35A4E-078F-76FB-E911-205B0F371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63" y="800100"/>
            <a:ext cx="876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9">
            <a:extLst>
              <a:ext uri="{FF2B5EF4-FFF2-40B4-BE49-F238E27FC236}">
                <a16:creationId xmlns:a16="http://schemas.microsoft.com/office/drawing/2014/main" id="{4ADAC5CB-2BE7-CBEA-0A2D-66A101F2D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52475"/>
            <a:ext cx="10985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1">
            <a:extLst>
              <a:ext uri="{FF2B5EF4-FFF2-40B4-BE49-F238E27FC236}">
                <a16:creationId xmlns:a16="http://schemas.microsoft.com/office/drawing/2014/main" id="{7ECD9DF1-A7B4-43EA-3871-1031F2351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5205413"/>
            <a:ext cx="1652587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98D23C-6940-B631-EC54-4F9C21C3B2CC}"/>
              </a:ext>
            </a:extLst>
          </p:cNvPr>
          <p:cNvSpPr txBox="1"/>
          <p:nvPr/>
        </p:nvSpPr>
        <p:spPr>
          <a:xfrm>
            <a:off x="0" y="874146"/>
            <a:ext cx="98904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3000" b="1" dirty="0">
                <a:solidFill>
                  <a:srgbClr val="1B3B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«единое образовательное</a:t>
            </a:r>
            <a:r>
              <a:rPr lang="en-US" sz="3000" b="1" dirty="0">
                <a:solidFill>
                  <a:srgbClr val="1B3B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rgbClr val="1B3B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пространство»</a:t>
            </a:r>
            <a:r>
              <a:rPr lang="ru-RU" sz="3000" b="1" i="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000" b="1" dirty="0">
              <a:solidFill>
                <a:srgbClr val="1B3B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F28A25-EB0B-EDBF-980F-1C4AB252BF7A}"/>
              </a:ext>
            </a:extLst>
          </p:cNvPr>
          <p:cNvSpPr txBox="1"/>
          <p:nvPr/>
        </p:nvSpPr>
        <p:spPr>
          <a:xfrm>
            <a:off x="158620" y="1546900"/>
            <a:ext cx="488924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образовательное пространство – это не только стандартизация программ, но и общая система ценностей, единое культурное поле, способность к эффективной коммуникации и взаимопониманию между всеми участниками образовательного процесса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.</a:t>
            </a:r>
            <a:endParaRPr lang="ru-RU" sz="2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E56819-83B2-402D-A72D-0D63C1A337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942" y="1784412"/>
            <a:ext cx="5823751" cy="42297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DF9B0-31DE-1D8B-DD03-6E14E4F04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FD3A0B93-FCB6-0517-4EA9-1DEB0F8D7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289" y="0"/>
            <a:ext cx="12457289" cy="700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6">
            <a:extLst>
              <a:ext uri="{FF2B5EF4-FFF2-40B4-BE49-F238E27FC236}">
                <a16:creationId xmlns:a16="http://schemas.microsoft.com/office/drawing/2014/main" id="{122B913E-A7B8-03DE-1872-1BDB805E7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63" y="800100"/>
            <a:ext cx="876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9">
            <a:extLst>
              <a:ext uri="{FF2B5EF4-FFF2-40B4-BE49-F238E27FC236}">
                <a16:creationId xmlns:a16="http://schemas.microsoft.com/office/drawing/2014/main" id="{78F230CF-3EA9-A4E5-2FB2-CED35B160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52475"/>
            <a:ext cx="10985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1">
            <a:extLst>
              <a:ext uri="{FF2B5EF4-FFF2-40B4-BE49-F238E27FC236}">
                <a16:creationId xmlns:a16="http://schemas.microsoft.com/office/drawing/2014/main" id="{AE953D9A-8E70-C152-8551-8871E57C4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5205413"/>
            <a:ext cx="1652587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736709-4481-1B47-B210-F2DF7C07BA67}"/>
              </a:ext>
            </a:extLst>
          </p:cNvPr>
          <p:cNvSpPr txBox="1"/>
          <p:nvPr/>
        </p:nvSpPr>
        <p:spPr>
          <a:xfrm>
            <a:off x="-93306" y="933061"/>
            <a:ext cx="95265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0" dirty="0">
                <a:solidFill>
                  <a:srgbClr val="1B3BB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язык – фундамент личности и культуры</a:t>
            </a:r>
            <a:endParaRPr lang="ru-RU" sz="3000" b="1" dirty="0">
              <a:solidFill>
                <a:srgbClr val="1B3B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19F1A8-BC7B-298D-0EC5-38D782346B84}"/>
              </a:ext>
            </a:extLst>
          </p:cNvPr>
          <p:cNvSpPr txBox="1"/>
          <p:nvPr/>
        </p:nvSpPr>
        <p:spPr>
          <a:xfrm>
            <a:off x="0" y="1852613"/>
            <a:ext cx="5705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Родной язык – это не просто набор слов, это структура мышления, способ познания мира и формирования личной идентичности. Усваивая родной язык, ребёнок усваивает и культурные коды своего народа.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родной язык передаются традиции, обычаи, историческая память, народная мудрость, что формирует целостную личность</a:t>
            </a:r>
            <a:r>
              <a:rPr lang="ru-RU" dirty="0"/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073778-AE6F-A8E6-5946-5503DCAD12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8544" y="1766655"/>
            <a:ext cx="5151206" cy="477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43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69FC4-30DA-2442-2E75-57271DA09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A171BDF6-B5CD-CA1F-2CB4-91115C043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6">
            <a:extLst>
              <a:ext uri="{FF2B5EF4-FFF2-40B4-BE49-F238E27FC236}">
                <a16:creationId xmlns:a16="http://schemas.microsoft.com/office/drawing/2014/main" id="{3235450F-9E65-1C43-5564-201381D8A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63" y="800100"/>
            <a:ext cx="876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9">
            <a:extLst>
              <a:ext uri="{FF2B5EF4-FFF2-40B4-BE49-F238E27FC236}">
                <a16:creationId xmlns:a16="http://schemas.microsoft.com/office/drawing/2014/main" id="{C880F009-34D7-82CF-2BC9-9CC8F1C14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52475"/>
            <a:ext cx="10985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1">
            <a:extLst>
              <a:ext uri="{FF2B5EF4-FFF2-40B4-BE49-F238E27FC236}">
                <a16:creationId xmlns:a16="http://schemas.microsoft.com/office/drawing/2014/main" id="{478E0EAC-4598-2144-F7BF-0F84EF216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5205413"/>
            <a:ext cx="1652587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AC287F-FAC5-6B4A-8A0D-ADBE4186A8A6}"/>
              </a:ext>
            </a:extLst>
          </p:cNvPr>
          <p:cNvSpPr txBox="1"/>
          <p:nvPr/>
        </p:nvSpPr>
        <p:spPr>
          <a:xfrm>
            <a:off x="239697" y="1100831"/>
            <a:ext cx="96500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1B3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Родная литература: Сокровищница общечеловеческих смыслов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1ED553-047C-A55A-6C55-F4096C132F8B}"/>
              </a:ext>
            </a:extLst>
          </p:cNvPr>
          <p:cNvSpPr txBox="1"/>
          <p:nvPr/>
        </p:nvSpPr>
        <p:spPr>
          <a:xfrm>
            <a:off x="390617" y="2325950"/>
            <a:ext cx="57971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вводит ученика в мир общечеловеческих и национальных ценностей: доброты, чести, достоинства, справедливости, любви к Родине, уважения к старшим.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родной литературы знакомят с историей, бытом, философией народа, обогащая внутренний мир ребёнка и расширяя его представления о мире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AFC6AE-FAFA-348D-7242-E6B99BE066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1757778"/>
            <a:ext cx="4603751" cy="452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85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F92BB-2718-408E-9B32-52A10A49C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281A3398-B216-A36C-F98F-5BE8BFEFD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6">
            <a:extLst>
              <a:ext uri="{FF2B5EF4-FFF2-40B4-BE49-F238E27FC236}">
                <a16:creationId xmlns:a16="http://schemas.microsoft.com/office/drawing/2014/main" id="{3F2B2700-67AD-6327-024E-E9B011E65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63" y="800100"/>
            <a:ext cx="876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9">
            <a:extLst>
              <a:ext uri="{FF2B5EF4-FFF2-40B4-BE49-F238E27FC236}">
                <a16:creationId xmlns:a16="http://schemas.microsoft.com/office/drawing/2014/main" id="{132A4016-7F2D-66AC-6EE1-BD23D28C7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52475"/>
            <a:ext cx="10985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1">
            <a:extLst>
              <a:ext uri="{FF2B5EF4-FFF2-40B4-BE49-F238E27FC236}">
                <a16:creationId xmlns:a16="http://schemas.microsoft.com/office/drawing/2014/main" id="{8079CE85-5567-C3CD-E97D-617C7486C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5205413"/>
            <a:ext cx="1652587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2DFDEF-B047-4B7B-24E4-3432192EC968}"/>
              </a:ext>
            </a:extLst>
          </p:cNvPr>
          <p:cNvSpPr txBox="1"/>
          <p:nvPr/>
        </p:nvSpPr>
        <p:spPr>
          <a:xfrm>
            <a:off x="177553" y="1118586"/>
            <a:ext cx="9183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1B3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– архитекторы единства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51B0693B-3EBC-2AB0-6F57-CF52B2B70D17}"/>
              </a:ext>
            </a:extLst>
          </p:cNvPr>
          <p:cNvCxnSpPr>
            <a:cxnSpLocks/>
          </p:cNvCxnSpPr>
          <p:nvPr/>
        </p:nvCxnSpPr>
        <p:spPr>
          <a:xfrm flipH="1">
            <a:off x="2494625" y="1766656"/>
            <a:ext cx="798991" cy="1162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18F2FBBC-4D5E-07F7-15FD-AE15A4A53FD2}"/>
              </a:ext>
            </a:extLst>
          </p:cNvPr>
          <p:cNvCxnSpPr/>
          <p:nvPr/>
        </p:nvCxnSpPr>
        <p:spPr>
          <a:xfrm>
            <a:off x="4403324" y="1766656"/>
            <a:ext cx="0" cy="1162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2366124E-CABC-9ADD-5F1A-2C059524BE98}"/>
              </a:ext>
            </a:extLst>
          </p:cNvPr>
          <p:cNvCxnSpPr/>
          <p:nvPr/>
        </p:nvCxnSpPr>
        <p:spPr>
          <a:xfrm>
            <a:off x="5672831" y="1703361"/>
            <a:ext cx="423169" cy="1235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869B0956-BCA1-B021-20D4-645B2E2F3529}"/>
              </a:ext>
            </a:extLst>
          </p:cNvPr>
          <p:cNvCxnSpPr>
            <a:cxnSpLocks/>
          </p:cNvCxnSpPr>
          <p:nvPr/>
        </p:nvCxnSpPr>
        <p:spPr>
          <a:xfrm>
            <a:off x="7221984" y="1682750"/>
            <a:ext cx="812307" cy="1139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941DA97-A0DA-CC94-010B-FD4426F72C63}"/>
              </a:ext>
            </a:extLst>
          </p:cNvPr>
          <p:cNvSpPr txBox="1"/>
          <p:nvPr/>
        </p:nvSpPr>
        <p:spPr>
          <a:xfrm>
            <a:off x="1216241" y="3080551"/>
            <a:ext cx="18199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обучение нормам языка, развиваем речь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EE6469-66A1-5373-0FB8-AADBDCD6166C}"/>
              </a:ext>
            </a:extLst>
          </p:cNvPr>
          <p:cNvSpPr txBox="1"/>
          <p:nvPr/>
        </p:nvSpPr>
        <p:spPr>
          <a:xfrm>
            <a:off x="3639845" y="3080551"/>
            <a:ext cx="20329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знакомство с историей и традициями народа через язык и литературу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10B973-AFB4-F1A8-5A20-DF415859477D}"/>
              </a:ext>
            </a:extLst>
          </p:cNvPr>
          <p:cNvSpPr txBox="1"/>
          <p:nvPr/>
        </p:nvSpPr>
        <p:spPr>
          <a:xfrm>
            <a:off x="5884415" y="3178206"/>
            <a:ext cx="16971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формирование системы ценностей, моральные ориентиры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98BED0-D99B-3B26-499A-25D36306F1EC}"/>
              </a:ext>
            </a:extLst>
          </p:cNvPr>
          <p:cNvSpPr txBox="1"/>
          <p:nvPr/>
        </p:nvSpPr>
        <p:spPr>
          <a:xfrm>
            <a:off x="7643674" y="3080551"/>
            <a:ext cx="30560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помощь ученикам осознать свою идентичность</a:t>
            </a:r>
            <a:r>
              <a:rPr lang="en-US" dirty="0"/>
              <a:t>,</a:t>
            </a:r>
            <a:r>
              <a:rPr lang="ru-RU" dirty="0"/>
              <a:t> встроиться в общероссийский контекст, понять общность целей и задач</a:t>
            </a:r>
          </a:p>
        </p:txBody>
      </p:sp>
    </p:spTree>
    <p:extLst>
      <p:ext uri="{BB962C8B-B14F-4D97-AF65-F5344CB8AC3E}">
        <p14:creationId xmlns:p14="http://schemas.microsoft.com/office/powerpoint/2010/main" val="2569016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45B79-8CC2-E78D-9C4E-3CAC8081F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11D7F4B4-7E8F-9FC5-6B90-E2070CE6E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67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6">
            <a:extLst>
              <a:ext uri="{FF2B5EF4-FFF2-40B4-BE49-F238E27FC236}">
                <a16:creationId xmlns:a16="http://schemas.microsoft.com/office/drawing/2014/main" id="{CB632EB2-C296-72E4-A095-F91CCC882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63" y="800100"/>
            <a:ext cx="876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9">
            <a:extLst>
              <a:ext uri="{FF2B5EF4-FFF2-40B4-BE49-F238E27FC236}">
                <a16:creationId xmlns:a16="http://schemas.microsoft.com/office/drawing/2014/main" id="{AA5901CF-554B-BF0B-84C7-F3F513E3C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52475"/>
            <a:ext cx="10985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1">
            <a:extLst>
              <a:ext uri="{FF2B5EF4-FFF2-40B4-BE49-F238E27FC236}">
                <a16:creationId xmlns:a16="http://schemas.microsoft.com/office/drawing/2014/main" id="{3FF82685-D143-2430-1BE8-8697E3356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5205413"/>
            <a:ext cx="1652587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7B2D9D-556D-D50F-7692-BA6CBC7CF3F7}"/>
              </a:ext>
            </a:extLst>
          </p:cNvPr>
          <p:cNvSpPr txBox="1"/>
          <p:nvPr/>
        </p:nvSpPr>
        <p:spPr>
          <a:xfrm>
            <a:off x="923278" y="717769"/>
            <a:ext cx="7954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1B3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 практике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C14447-363E-9D0A-0741-2A473CD77B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7142" y="1508053"/>
            <a:ext cx="3162608" cy="52832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44C36D-3C46-CE5B-361E-2DCCC7A696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60" y="1508053"/>
            <a:ext cx="4279054" cy="287751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C17EF5-F2F4-95FE-B211-86C526DC4E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7814" y="1508053"/>
            <a:ext cx="3169328" cy="528327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7256227-B9F8-4FF4-C6A2-C70A378E8D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760" y="4024176"/>
            <a:ext cx="4279054" cy="276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30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4">
            <a:extLst>
              <a:ext uri="{FF2B5EF4-FFF2-40B4-BE49-F238E27FC236}">
                <a16:creationId xmlns:a16="http://schemas.microsoft.com/office/drawing/2014/main" id="{50D2312F-5A3F-CB69-938B-7EF91265E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6675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6">
            <a:extLst>
              <a:ext uri="{FF2B5EF4-FFF2-40B4-BE49-F238E27FC236}">
                <a16:creationId xmlns:a16="http://schemas.microsoft.com/office/drawing/2014/main" id="{2860007F-BDF0-97E8-8E25-C2F486533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63" y="800100"/>
            <a:ext cx="876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9">
            <a:extLst>
              <a:ext uri="{FF2B5EF4-FFF2-40B4-BE49-F238E27FC236}">
                <a16:creationId xmlns:a16="http://schemas.microsoft.com/office/drawing/2014/main" id="{A78826B2-8B55-692D-E765-25E75BCEC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52475"/>
            <a:ext cx="10985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1">
            <a:extLst>
              <a:ext uri="{FF2B5EF4-FFF2-40B4-BE49-F238E27FC236}">
                <a16:creationId xmlns:a16="http://schemas.microsoft.com/office/drawing/2014/main" id="{086D2E6B-176F-BFD8-AD37-CE02F6D5E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5205413"/>
            <a:ext cx="1652587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TextBox 18">
            <a:extLst>
              <a:ext uri="{FF2B5EF4-FFF2-40B4-BE49-F238E27FC236}">
                <a16:creationId xmlns:a16="http://schemas.microsoft.com/office/drawing/2014/main" id="{E5EE3709-17BD-9757-6A36-486475FF0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388" y="2143125"/>
            <a:ext cx="1300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239B8B-C1BC-8F7E-A748-E342B1782398}"/>
              </a:ext>
            </a:extLst>
          </p:cNvPr>
          <p:cNvSpPr txBox="1"/>
          <p:nvPr/>
        </p:nvSpPr>
        <p:spPr>
          <a:xfrm>
            <a:off x="919048" y="574850"/>
            <a:ext cx="7936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1B3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Вызовы и перспективы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090994-FF88-2471-585E-B07A023E09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4678" y="1164927"/>
            <a:ext cx="2718655" cy="39477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336726-FD18-5F83-B3A6-58A62DF10A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485" y="1050403"/>
            <a:ext cx="2718654" cy="39477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7A428A-FA0A-D677-00AB-A53B4D3F90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9965" y="2881044"/>
            <a:ext cx="2718655" cy="39407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C068A6A-22A8-673D-FA0A-58935F6933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91216" y="2970700"/>
            <a:ext cx="2718656" cy="38816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>
            <a:extLst>
              <a:ext uri="{FF2B5EF4-FFF2-40B4-BE49-F238E27FC236}">
                <a16:creationId xmlns:a16="http://schemas.microsoft.com/office/drawing/2014/main" id="{28B7485D-8288-4698-ECDA-8CFD85E51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6">
            <a:extLst>
              <a:ext uri="{FF2B5EF4-FFF2-40B4-BE49-F238E27FC236}">
                <a16:creationId xmlns:a16="http://schemas.microsoft.com/office/drawing/2014/main" id="{E2DF0633-6B0B-498F-CB14-698612069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63" y="800100"/>
            <a:ext cx="876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9">
            <a:extLst>
              <a:ext uri="{FF2B5EF4-FFF2-40B4-BE49-F238E27FC236}">
                <a16:creationId xmlns:a16="http://schemas.microsoft.com/office/drawing/2014/main" id="{99E8C820-CE21-CF18-8EEF-B5BD68A59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52475"/>
            <a:ext cx="10985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1">
            <a:extLst>
              <a:ext uri="{FF2B5EF4-FFF2-40B4-BE49-F238E27FC236}">
                <a16:creationId xmlns:a16="http://schemas.microsoft.com/office/drawing/2014/main" id="{E297C9A0-C2ED-F58A-DDE0-8B2BCE460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5205413"/>
            <a:ext cx="1652587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9FE1C4-157D-ACC1-387C-407D32311E7C}"/>
              </a:ext>
            </a:extLst>
          </p:cNvPr>
          <p:cNvSpPr txBox="1"/>
          <p:nvPr/>
        </p:nvSpPr>
        <p:spPr>
          <a:xfrm>
            <a:off x="803429" y="800100"/>
            <a:ext cx="8957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1B3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– это не единообразие</a:t>
            </a:r>
            <a:r>
              <a:rPr lang="en-US" sz="3000" b="1" dirty="0">
                <a:solidFill>
                  <a:srgbClr val="1B3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000" b="1" dirty="0">
                <a:solidFill>
                  <a:srgbClr val="1B3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гармония многообразия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AB75F0-F5F4-9FF0-5757-12236891FC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4189" y="1815763"/>
            <a:ext cx="7658100" cy="487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26110</TotalTime>
  <Words>278</Words>
  <Application>Microsoft Office PowerPoint</Application>
  <PresentationFormat>Широкоэкранный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Юсуф Чотчаев</cp:lastModifiedBy>
  <cp:revision>35</cp:revision>
  <cp:lastPrinted>2025-06-05T06:02:52Z</cp:lastPrinted>
  <dcterms:created xsi:type="dcterms:W3CDTF">2025-03-19T07:31:17Z</dcterms:created>
  <dcterms:modified xsi:type="dcterms:W3CDTF">2025-11-24T08:08:47Z</dcterms:modified>
</cp:coreProperties>
</file>